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ags/tag1.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4" r:id="rId4"/>
  </p:sldMasterIdLst>
  <p:notesMasterIdLst>
    <p:notesMasterId r:id="rId12"/>
  </p:notesMasterIdLst>
  <p:handoutMasterIdLst>
    <p:handoutMasterId r:id="rId13"/>
  </p:handoutMasterIdLst>
  <p:sldIdLst>
    <p:sldId id="346" r:id="rId5"/>
    <p:sldId id="363" r:id="rId6"/>
    <p:sldId id="362" r:id="rId7"/>
    <p:sldId id="367" r:id="rId8"/>
    <p:sldId id="354" r:id="rId9"/>
    <p:sldId id="366" r:id="rId10"/>
    <p:sldId id="361" r:id="rId11"/>
  </p:sldIdLst>
  <p:sldSz cx="9144000" cy="6858000" type="screen4x3"/>
  <p:notesSz cx="6985000" cy="92837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9CF5F16A-299A-4FA8-9A20-BD9E73F4C775}">
          <p14:sldIdLst>
            <p14:sldId id="346"/>
            <p14:sldId id="363"/>
            <p14:sldId id="362"/>
            <p14:sldId id="367"/>
            <p14:sldId id="354"/>
            <p14:sldId id="366"/>
            <p14:sldId id="361"/>
          </p14:sldIdLst>
        </p14:section>
      </p14:sectionLst>
    </p:ext>
    <p:ext uri="{EFAFB233-063F-42B5-8137-9DF3F51BA10A}">
      <p15:sldGuideLst xmlns:p15="http://schemas.microsoft.com/office/powerpoint/2012/main">
        <p15:guide id="1" orient="horz" pos="2112" userDrawn="1">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lexander W Eng" initials="AWE" lastIdx="2" clrIdx="0">
    <p:extLst>
      <p:ext uri="{19B8F6BF-5375-455C-9EA6-DF929625EA0E}">
        <p15:presenceInfo xmlns:p15="http://schemas.microsoft.com/office/powerpoint/2012/main" userId="S-1-5-21-372416507-3140574786-2943197521-398828" providerId="AD"/>
      </p:ext>
    </p:extLst>
  </p:cmAuthor>
  <p:cmAuthor id="2" name="Shadeed, Khalid" initials="SK" lastIdx="1" clrIdx="1">
    <p:extLst>
      <p:ext uri="{19B8F6BF-5375-455C-9EA6-DF929625EA0E}">
        <p15:presenceInfo xmlns:p15="http://schemas.microsoft.com/office/powerpoint/2012/main" userId="S::KShadeed@bcbsm.com::c3222ca1-4cb1-4ef2-b609-abc06131d9a2"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385D8A"/>
    <a:srgbClr val="D9FFEA"/>
    <a:srgbClr val="9FFFCA"/>
    <a:srgbClr val="6E8FB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588" autoAdjust="0"/>
    <p:restoredTop sz="92922" autoAdjust="0"/>
  </p:normalViewPr>
  <p:slideViewPr>
    <p:cSldViewPr>
      <p:cViewPr varScale="1">
        <p:scale>
          <a:sx n="67" d="100"/>
          <a:sy n="67" d="100"/>
        </p:scale>
        <p:origin x="1452" y="36"/>
      </p:cViewPr>
      <p:guideLst>
        <p:guide orient="horz" pos="2112"/>
        <p:guide pos="2880"/>
      </p:guideLst>
    </p:cSldViewPr>
  </p:slideViewPr>
  <p:outlineViewPr>
    <p:cViewPr>
      <p:scale>
        <a:sx n="33" d="100"/>
        <a:sy n="33" d="100"/>
      </p:scale>
      <p:origin x="0" y="-4416"/>
    </p:cViewPr>
  </p:outlineViewPr>
  <p:notesTextViewPr>
    <p:cViewPr>
      <p:scale>
        <a:sx n="150" d="100"/>
        <a:sy n="150" d="100"/>
      </p:scale>
      <p:origin x="0" y="0"/>
    </p:cViewPr>
  </p:notesTextViewPr>
  <p:sorterViewPr>
    <p:cViewPr>
      <p:scale>
        <a:sx n="100" d="100"/>
        <a:sy n="100" d="100"/>
      </p:scale>
      <p:origin x="0" y="0"/>
    </p:cViewPr>
  </p:sorterViewPr>
  <p:notesViewPr>
    <p:cSldViewPr>
      <p:cViewPr varScale="1">
        <p:scale>
          <a:sx n="87" d="100"/>
          <a:sy n="87" d="100"/>
        </p:scale>
        <p:origin x="3564" y="78"/>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handoutMaster" Target="handoutMasters/handoutMaster1.xml"/><Relationship Id="rId18"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notesMaster" Target="notesMasters/notesMaster1.xml"/><Relationship Id="rId17"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presProps" Target="presProps.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26833" cy="465797"/>
          </a:xfrm>
          <a:prstGeom prst="rect">
            <a:avLst/>
          </a:prstGeom>
        </p:spPr>
        <p:txBody>
          <a:bodyPr vert="horz" lIns="92958" tIns="46479" rIns="92958" bIns="46479" rtlCol="0"/>
          <a:lstStyle>
            <a:lvl1pPr algn="l">
              <a:defRPr sz="1200"/>
            </a:lvl1pPr>
          </a:lstStyle>
          <a:p>
            <a:endParaRPr lang="en-US"/>
          </a:p>
        </p:txBody>
      </p:sp>
      <p:sp>
        <p:nvSpPr>
          <p:cNvPr id="3" name="Date Placeholder 2"/>
          <p:cNvSpPr>
            <a:spLocks noGrp="1"/>
          </p:cNvSpPr>
          <p:nvPr>
            <p:ph type="dt" sz="quarter" idx="1"/>
          </p:nvPr>
        </p:nvSpPr>
        <p:spPr>
          <a:xfrm>
            <a:off x="3956550" y="0"/>
            <a:ext cx="3026833" cy="465797"/>
          </a:xfrm>
          <a:prstGeom prst="rect">
            <a:avLst/>
          </a:prstGeom>
        </p:spPr>
        <p:txBody>
          <a:bodyPr vert="horz" lIns="92958" tIns="46479" rIns="92958" bIns="46479" rtlCol="0"/>
          <a:lstStyle>
            <a:lvl1pPr algn="r">
              <a:defRPr sz="1200"/>
            </a:lvl1pPr>
          </a:lstStyle>
          <a:p>
            <a:fld id="{B2D33968-2969-4E94-B576-711B4B14F6B7}" type="datetimeFigureOut">
              <a:rPr lang="en-US" smtClean="0"/>
              <a:t>10/5/2020</a:t>
            </a:fld>
            <a:endParaRPr lang="en-US"/>
          </a:p>
        </p:txBody>
      </p:sp>
      <p:sp>
        <p:nvSpPr>
          <p:cNvPr id="4" name="Footer Placeholder 3"/>
          <p:cNvSpPr>
            <a:spLocks noGrp="1"/>
          </p:cNvSpPr>
          <p:nvPr>
            <p:ph type="ftr" sz="quarter" idx="2"/>
          </p:nvPr>
        </p:nvSpPr>
        <p:spPr>
          <a:xfrm>
            <a:off x="0" y="8817904"/>
            <a:ext cx="3026833" cy="465796"/>
          </a:xfrm>
          <a:prstGeom prst="rect">
            <a:avLst/>
          </a:prstGeom>
        </p:spPr>
        <p:txBody>
          <a:bodyPr vert="horz" lIns="92958" tIns="46479" rIns="92958" bIns="46479" rtlCol="0" anchor="b"/>
          <a:lstStyle>
            <a:lvl1pPr algn="l">
              <a:defRPr sz="1200"/>
            </a:lvl1pPr>
          </a:lstStyle>
          <a:p>
            <a:endParaRPr lang="en-US"/>
          </a:p>
        </p:txBody>
      </p:sp>
      <p:sp>
        <p:nvSpPr>
          <p:cNvPr id="5" name="Slide Number Placeholder 4"/>
          <p:cNvSpPr>
            <a:spLocks noGrp="1"/>
          </p:cNvSpPr>
          <p:nvPr>
            <p:ph type="sldNum" sz="quarter" idx="3"/>
          </p:nvPr>
        </p:nvSpPr>
        <p:spPr>
          <a:xfrm>
            <a:off x="3956550" y="8817904"/>
            <a:ext cx="3026833" cy="465796"/>
          </a:xfrm>
          <a:prstGeom prst="rect">
            <a:avLst/>
          </a:prstGeom>
        </p:spPr>
        <p:txBody>
          <a:bodyPr vert="horz" lIns="92958" tIns="46479" rIns="92958" bIns="46479" rtlCol="0" anchor="b"/>
          <a:lstStyle>
            <a:lvl1pPr algn="r">
              <a:defRPr sz="1200"/>
            </a:lvl1pPr>
          </a:lstStyle>
          <a:p>
            <a:fld id="{9E587FE3-75B2-4782-9719-B3A453441C47}" type="slidenum">
              <a:rPr lang="en-US" smtClean="0"/>
              <a:t>‹#›</a:t>
            </a:fld>
            <a:endParaRPr lang="en-US"/>
          </a:p>
        </p:txBody>
      </p:sp>
    </p:spTree>
    <p:extLst>
      <p:ext uri="{BB962C8B-B14F-4D97-AF65-F5344CB8AC3E}">
        <p14:creationId xmlns:p14="http://schemas.microsoft.com/office/powerpoint/2010/main" val="113249455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26833" cy="464185"/>
          </a:xfrm>
          <a:prstGeom prst="rect">
            <a:avLst/>
          </a:prstGeom>
        </p:spPr>
        <p:txBody>
          <a:bodyPr vert="horz" lIns="92958" tIns="46479" rIns="92958" bIns="46479" rtlCol="0"/>
          <a:lstStyle>
            <a:lvl1pPr algn="l">
              <a:defRPr sz="1200"/>
            </a:lvl1pPr>
          </a:lstStyle>
          <a:p>
            <a:endParaRPr lang="en-US"/>
          </a:p>
        </p:txBody>
      </p:sp>
      <p:sp>
        <p:nvSpPr>
          <p:cNvPr id="3" name="Date Placeholder 2"/>
          <p:cNvSpPr>
            <a:spLocks noGrp="1"/>
          </p:cNvSpPr>
          <p:nvPr>
            <p:ph type="dt" idx="1"/>
          </p:nvPr>
        </p:nvSpPr>
        <p:spPr>
          <a:xfrm>
            <a:off x="3956550" y="0"/>
            <a:ext cx="3026833" cy="464185"/>
          </a:xfrm>
          <a:prstGeom prst="rect">
            <a:avLst/>
          </a:prstGeom>
        </p:spPr>
        <p:txBody>
          <a:bodyPr vert="horz" lIns="92958" tIns="46479" rIns="92958" bIns="46479" rtlCol="0"/>
          <a:lstStyle>
            <a:lvl1pPr algn="r">
              <a:defRPr sz="1200"/>
            </a:lvl1pPr>
          </a:lstStyle>
          <a:p>
            <a:fld id="{970017A6-069D-4A98-B68C-D1AF89CD06B0}" type="datetimeFigureOut">
              <a:rPr lang="en-US" smtClean="0"/>
              <a:t>10/5/2020</a:t>
            </a:fld>
            <a:endParaRPr lang="en-US"/>
          </a:p>
        </p:txBody>
      </p:sp>
      <p:sp>
        <p:nvSpPr>
          <p:cNvPr id="4" name="Slide Image Placeholder 3"/>
          <p:cNvSpPr>
            <a:spLocks noGrp="1" noRot="1" noChangeAspect="1"/>
          </p:cNvSpPr>
          <p:nvPr>
            <p:ph type="sldImg" idx="2"/>
          </p:nvPr>
        </p:nvSpPr>
        <p:spPr>
          <a:xfrm>
            <a:off x="1171575" y="696913"/>
            <a:ext cx="4641850" cy="3481387"/>
          </a:xfrm>
          <a:prstGeom prst="rect">
            <a:avLst/>
          </a:prstGeom>
          <a:noFill/>
          <a:ln w="12700">
            <a:solidFill>
              <a:prstClr val="black"/>
            </a:solidFill>
          </a:ln>
        </p:spPr>
        <p:txBody>
          <a:bodyPr vert="horz" lIns="92958" tIns="46479" rIns="92958" bIns="46479" rtlCol="0" anchor="ctr"/>
          <a:lstStyle/>
          <a:p>
            <a:endParaRPr lang="en-US"/>
          </a:p>
        </p:txBody>
      </p:sp>
      <p:sp>
        <p:nvSpPr>
          <p:cNvPr id="5" name="Notes Placeholder 4"/>
          <p:cNvSpPr>
            <a:spLocks noGrp="1"/>
          </p:cNvSpPr>
          <p:nvPr>
            <p:ph type="body" sz="quarter" idx="3"/>
          </p:nvPr>
        </p:nvSpPr>
        <p:spPr>
          <a:xfrm>
            <a:off x="698500" y="4409758"/>
            <a:ext cx="5588000" cy="4177665"/>
          </a:xfrm>
          <a:prstGeom prst="rect">
            <a:avLst/>
          </a:prstGeom>
        </p:spPr>
        <p:txBody>
          <a:bodyPr vert="horz" lIns="92958" tIns="46479" rIns="92958" bIns="46479"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17904"/>
            <a:ext cx="3026833" cy="464185"/>
          </a:xfrm>
          <a:prstGeom prst="rect">
            <a:avLst/>
          </a:prstGeom>
        </p:spPr>
        <p:txBody>
          <a:bodyPr vert="horz" lIns="92958" tIns="46479" rIns="92958" bIns="46479" rtlCol="0" anchor="b"/>
          <a:lstStyle>
            <a:lvl1pPr algn="l">
              <a:defRPr sz="1200"/>
            </a:lvl1pPr>
          </a:lstStyle>
          <a:p>
            <a:endParaRPr lang="en-US"/>
          </a:p>
        </p:txBody>
      </p:sp>
      <p:sp>
        <p:nvSpPr>
          <p:cNvPr id="7" name="Slide Number Placeholder 6"/>
          <p:cNvSpPr>
            <a:spLocks noGrp="1"/>
          </p:cNvSpPr>
          <p:nvPr>
            <p:ph type="sldNum" sz="quarter" idx="5"/>
          </p:nvPr>
        </p:nvSpPr>
        <p:spPr>
          <a:xfrm>
            <a:off x="3956550" y="8817904"/>
            <a:ext cx="3026833" cy="464185"/>
          </a:xfrm>
          <a:prstGeom prst="rect">
            <a:avLst/>
          </a:prstGeom>
        </p:spPr>
        <p:txBody>
          <a:bodyPr vert="horz" lIns="92958" tIns="46479" rIns="92958" bIns="46479" rtlCol="0" anchor="b"/>
          <a:lstStyle>
            <a:lvl1pPr algn="r">
              <a:defRPr sz="1200"/>
            </a:lvl1pPr>
          </a:lstStyle>
          <a:p>
            <a:fld id="{65481935-4214-4944-A254-7B38443A36E0}" type="slidenum">
              <a:rPr lang="en-US" smtClean="0"/>
              <a:t>‹#›</a:t>
            </a:fld>
            <a:endParaRPr lang="en-US"/>
          </a:p>
        </p:txBody>
      </p:sp>
    </p:spTree>
    <p:extLst>
      <p:ext uri="{BB962C8B-B14F-4D97-AF65-F5344CB8AC3E}">
        <p14:creationId xmlns:p14="http://schemas.microsoft.com/office/powerpoint/2010/main" val="48668667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1_Title Slide">
    <p:spTree>
      <p:nvGrpSpPr>
        <p:cNvPr id="1" name=""/>
        <p:cNvGrpSpPr/>
        <p:nvPr/>
      </p:nvGrpSpPr>
      <p:grpSpPr>
        <a:xfrm>
          <a:off x="0" y="0"/>
          <a:ext cx="0" cy="0"/>
          <a:chOff x="0" y="0"/>
          <a:chExt cx="0" cy="0"/>
        </a:xfrm>
      </p:grpSpPr>
      <p:pic>
        <p:nvPicPr>
          <p:cNvPr id="15366" name="Picture 8" descr="CurveLine541638.png"/>
          <p:cNvPicPr>
            <a:picLocks noChangeAspect="1"/>
          </p:cNvPicPr>
          <p:nvPr/>
        </p:nvPicPr>
        <p:blipFill>
          <a:blip r:embed="rId2" cstate="print"/>
          <a:srcRect/>
          <a:stretch>
            <a:fillRect/>
          </a:stretch>
        </p:blipFill>
        <p:spPr bwMode="auto">
          <a:xfrm>
            <a:off x="304800" y="0"/>
            <a:ext cx="1708150" cy="6858000"/>
          </a:xfrm>
          <a:prstGeom prst="rect">
            <a:avLst/>
          </a:prstGeom>
          <a:noFill/>
          <a:ln w="9525">
            <a:noFill/>
            <a:miter lim="800000"/>
            <a:headEnd/>
            <a:tailEnd/>
          </a:ln>
        </p:spPr>
      </p:pic>
      <p:sp>
        <p:nvSpPr>
          <p:cNvPr id="15362" name="Rectangle 2"/>
          <p:cNvSpPr>
            <a:spLocks noGrp="1" noChangeArrowheads="1"/>
          </p:cNvSpPr>
          <p:nvPr>
            <p:ph type="ctrTitle"/>
          </p:nvPr>
        </p:nvSpPr>
        <p:spPr>
          <a:xfrm>
            <a:off x="1143000" y="609600"/>
            <a:ext cx="6934200" cy="914400"/>
          </a:xfrm>
        </p:spPr>
        <p:txBody>
          <a:bodyPr/>
          <a:lstStyle>
            <a:lvl1pPr algn="ctr">
              <a:defRPr smtClean="0"/>
            </a:lvl1pPr>
          </a:lstStyle>
          <a:p>
            <a:r>
              <a:rPr lang="en-US" dirty="0"/>
              <a:t>Click to edit Master title style</a:t>
            </a:r>
          </a:p>
        </p:txBody>
      </p:sp>
      <p:sp>
        <p:nvSpPr>
          <p:cNvPr id="15363" name="Rectangle 3"/>
          <p:cNvSpPr>
            <a:spLocks noGrp="1" noChangeArrowheads="1"/>
          </p:cNvSpPr>
          <p:nvPr>
            <p:ph type="subTitle" idx="1"/>
          </p:nvPr>
        </p:nvSpPr>
        <p:spPr>
          <a:xfrm>
            <a:off x="1828800" y="3048000"/>
            <a:ext cx="5486400" cy="1752600"/>
          </a:xfrm>
        </p:spPr>
        <p:txBody>
          <a:bodyPr/>
          <a:lstStyle>
            <a:lvl1pPr marL="0" indent="0" algn="ctr">
              <a:buFontTx/>
              <a:buNone/>
              <a:defRPr sz="2400" b="1" smtClean="0"/>
            </a:lvl1pPr>
          </a:lstStyle>
          <a:p>
            <a:r>
              <a:rPr lang="en-US" dirty="0"/>
              <a:t>Click to edit Master subtitle style</a:t>
            </a:r>
          </a:p>
        </p:txBody>
      </p:sp>
      <p:pic>
        <p:nvPicPr>
          <p:cNvPr id="15365" name="Picture 7" descr="Cross_Shield_541.png"/>
          <p:cNvPicPr>
            <a:picLocks noChangeAspect="1"/>
          </p:cNvPicPr>
          <p:nvPr/>
        </p:nvPicPr>
        <p:blipFill>
          <a:blip r:embed="rId3" cstate="print"/>
          <a:srcRect/>
          <a:stretch>
            <a:fillRect/>
          </a:stretch>
        </p:blipFill>
        <p:spPr bwMode="auto">
          <a:xfrm>
            <a:off x="106363" y="5638800"/>
            <a:ext cx="1417637" cy="695325"/>
          </a:xfrm>
          <a:prstGeom prst="rect">
            <a:avLst/>
          </a:prstGeom>
          <a:noFill/>
          <a:ln w="9525">
            <a:noFill/>
            <a:miter lim="800000"/>
            <a:headEnd/>
            <a:tailEnd/>
          </a:ln>
        </p:spPr>
      </p:pic>
      <p:pic>
        <p:nvPicPr>
          <p:cNvPr id="15368" name="Picture 8" descr="Bottom bar_541"/>
          <p:cNvPicPr>
            <a:picLocks noChangeAspect="1" noChangeArrowheads="1"/>
          </p:cNvPicPr>
          <p:nvPr/>
        </p:nvPicPr>
        <p:blipFill>
          <a:blip r:embed="rId4" cstate="print"/>
          <a:srcRect/>
          <a:stretch>
            <a:fillRect/>
          </a:stretch>
        </p:blipFill>
        <p:spPr bwMode="auto">
          <a:xfrm>
            <a:off x="0" y="6477000"/>
            <a:ext cx="9144000" cy="381000"/>
          </a:xfrm>
          <a:prstGeom prst="rect">
            <a:avLst/>
          </a:prstGeom>
          <a:noFill/>
        </p:spPr>
      </p:pic>
      <p:sp>
        <p:nvSpPr>
          <p:cNvPr id="15369" name="Text Box 9"/>
          <p:cNvSpPr txBox="1">
            <a:spLocks noChangeArrowheads="1"/>
          </p:cNvSpPr>
          <p:nvPr/>
        </p:nvSpPr>
        <p:spPr bwMode="auto">
          <a:xfrm>
            <a:off x="833438" y="6553200"/>
            <a:ext cx="7443787" cy="214313"/>
          </a:xfrm>
          <a:prstGeom prst="rect">
            <a:avLst/>
          </a:prstGeom>
          <a:noFill/>
          <a:ln w="9525">
            <a:noFill/>
            <a:miter lim="800000"/>
            <a:headEnd/>
            <a:tailEnd/>
          </a:ln>
          <a:effectLst/>
        </p:spPr>
        <p:txBody>
          <a:bodyPr wrap="none">
            <a:spAutoFit/>
          </a:bodyPr>
          <a:lstStyle/>
          <a:p>
            <a:pPr algn="ctr"/>
            <a:r>
              <a:rPr lang="en-US" sz="800" dirty="0">
                <a:solidFill>
                  <a:srgbClr val="FFFFFF"/>
                </a:solidFill>
              </a:rPr>
              <a:t>Blue Cross Blue Shield of Michigan and Blue Care Network are nonprofit corporations and independent licensees of the Blue Cross and Blue Shield Association.</a:t>
            </a:r>
          </a:p>
        </p:txBody>
      </p:sp>
    </p:spTree>
    <p:extLst>
      <p:ext uri="{BB962C8B-B14F-4D97-AF65-F5344CB8AC3E}">
        <p14:creationId xmlns:p14="http://schemas.microsoft.com/office/powerpoint/2010/main" val="311034603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a:prstGeom prst="rect">
            <a:avLst/>
          </a:prstGeom>
        </p:spPr>
        <p:txBody>
          <a:bodyPr anchor="t"/>
          <a:lstStyle>
            <a:lvl1pPr algn="l">
              <a:defRPr sz="4000" b="1" cap="all">
                <a:solidFill>
                  <a:schemeClr val="accent1">
                    <a:lumMod val="50000"/>
                  </a:schemeClr>
                </a:solidFill>
              </a:defRPr>
            </a:lvl1pPr>
          </a:lstStyle>
          <a:p>
            <a:r>
              <a:rPr lang="en-US" dirty="0"/>
              <a:t>Click to edit Master title style</a:t>
            </a:r>
          </a:p>
        </p:txBody>
      </p:sp>
      <p:sp>
        <p:nvSpPr>
          <p:cNvPr id="3" name="Text Placeholder 2"/>
          <p:cNvSpPr>
            <a:spLocks noGrp="1"/>
          </p:cNvSpPr>
          <p:nvPr>
            <p:ph type="body" idx="1"/>
          </p:nvPr>
        </p:nvSpPr>
        <p:spPr>
          <a:xfrm>
            <a:off x="722313" y="2906713"/>
            <a:ext cx="7772400" cy="1500187"/>
          </a:xfrm>
          <a:prstGeom prst="rect">
            <a:avLst/>
          </a:prstGeo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7" name="Slide Number Placeholder 6"/>
          <p:cNvSpPr>
            <a:spLocks noGrp="1" noChangeArrowheads="1"/>
          </p:cNvSpPr>
          <p:nvPr>
            <p:ph type="sldNum" sz="quarter" idx="4"/>
          </p:nvPr>
        </p:nvSpPr>
        <p:spPr bwMode="auto">
          <a:xfrm>
            <a:off x="8305800" y="6402387"/>
            <a:ext cx="762000" cy="2286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a:defRPr sz="1400">
                <a:solidFill>
                  <a:schemeClr val="tx1"/>
                </a:solidFill>
                <a:latin typeface="Arial Narrow" panose="020B0606020202030204" pitchFamily="34" charset="0"/>
              </a:defRPr>
            </a:lvl1pPr>
          </a:lstStyle>
          <a:p>
            <a:pPr defTabSz="457200"/>
            <a:fld id="{671503FE-3781-FD43-9ABF-CDE49C0B2B4A}" type="slidenum">
              <a:rPr lang="en-US" smtClean="0"/>
              <a:pPr defTabSz="457200"/>
              <a:t>‹#›</a:t>
            </a:fld>
            <a:endParaRPr lang="en-US" dirty="0"/>
          </a:p>
        </p:txBody>
      </p:sp>
    </p:spTree>
    <p:extLst>
      <p:ext uri="{BB962C8B-B14F-4D97-AF65-F5344CB8AC3E}">
        <p14:creationId xmlns:p14="http://schemas.microsoft.com/office/powerpoint/2010/main" val="30756344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76200" y="76200"/>
            <a:ext cx="7391400" cy="792162"/>
          </a:xfrm>
          <a:prstGeom prst="rect">
            <a:avLst/>
          </a:prstGeom>
        </p:spPr>
        <p:txBody>
          <a:bodyPr/>
          <a:lstStyle>
            <a:lvl1pPr algn="l">
              <a:defRPr sz="2400" b="1">
                <a:solidFill>
                  <a:schemeClr val="bg1"/>
                </a:solidFill>
                <a:latin typeface="Segoe UI Light" panose="020B0502040204020203" pitchFamily="34" charset="0"/>
              </a:defRPr>
            </a:lvl1pPr>
          </a:lstStyle>
          <a:p>
            <a:r>
              <a:rPr lang="en-US" dirty="0"/>
              <a:t>Click to edit Master title style</a:t>
            </a:r>
          </a:p>
        </p:txBody>
      </p:sp>
      <p:sp>
        <p:nvSpPr>
          <p:cNvPr id="3" name="Content Placeholder 2"/>
          <p:cNvSpPr>
            <a:spLocks noGrp="1"/>
          </p:cNvSpPr>
          <p:nvPr>
            <p:ph idx="1"/>
          </p:nvPr>
        </p:nvSpPr>
        <p:spPr>
          <a:xfrm>
            <a:off x="457200" y="1143000"/>
            <a:ext cx="8229600" cy="4830763"/>
          </a:xfrm>
          <a:prstGeom prst="rect">
            <a:avLst/>
          </a:prstGeom>
        </p:spPr>
        <p:txBody>
          <a:bodyPr/>
          <a:lstStyle>
            <a:lvl1pPr>
              <a:defRPr sz="2800">
                <a:latin typeface="Arial Narrow" panose="020B0606020202030204" pitchFamily="34" charset="0"/>
              </a:defRPr>
            </a:lvl1pPr>
            <a:lvl2pPr>
              <a:defRPr sz="2400">
                <a:latin typeface="Arial Narrow" panose="020B0606020202030204" pitchFamily="34" charset="0"/>
              </a:defRPr>
            </a:lvl2pPr>
            <a:lvl3pPr>
              <a:defRPr sz="2000">
                <a:latin typeface="Arial Narrow" panose="020B0606020202030204" pitchFamily="34" charset="0"/>
              </a:defRPr>
            </a:lvl3pPr>
            <a:lvl4pPr>
              <a:defRPr sz="1800">
                <a:latin typeface="Arial Narrow" panose="020B0606020202030204" pitchFamily="34" charset="0"/>
              </a:defRPr>
            </a:lvl4pPr>
            <a:lvl5pPr>
              <a:defRPr sz="1800">
                <a:latin typeface="Arial Narrow" panose="020B0606020202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Rectangle 5"/>
          <p:cNvSpPr txBox="1">
            <a:spLocks noChangeArrowheads="1"/>
          </p:cNvSpPr>
          <p:nvPr userDrawn="1"/>
        </p:nvSpPr>
        <p:spPr bwMode="auto">
          <a:xfrm>
            <a:off x="8305800" y="6533272"/>
            <a:ext cx="762000" cy="2286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defPPr>
              <a:defRPr lang="en-US"/>
            </a:defPPr>
            <a:lvl1pPr marL="0" algn="r" defTabSz="914400" rtl="0" eaLnBrk="1" latinLnBrk="0" hangingPunct="1">
              <a:defRPr sz="1400" kern="1200">
                <a:solidFill>
                  <a:schemeClr val="tx1"/>
                </a:solidFill>
                <a:latin typeface="Arial Narrow" panose="020B0606020202030204"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457200"/>
            <a:fld id="{671503FE-3781-FD43-9ABF-CDE49C0B2B4A}" type="slidenum">
              <a:rPr lang="en-US" smtClean="0">
                <a:solidFill>
                  <a:schemeClr val="tx1"/>
                </a:solidFill>
              </a:rPr>
              <a:pPr defTabSz="457200"/>
              <a:t>‹#›</a:t>
            </a:fld>
            <a:endParaRPr lang="en-US" dirty="0">
              <a:solidFill>
                <a:schemeClr val="tx1"/>
              </a:solidFill>
            </a:endParaRPr>
          </a:p>
        </p:txBody>
      </p:sp>
    </p:spTree>
    <p:extLst>
      <p:ext uri="{BB962C8B-B14F-4D97-AF65-F5344CB8AC3E}">
        <p14:creationId xmlns:p14="http://schemas.microsoft.com/office/powerpoint/2010/main" val="246723435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 Column">
    <p:spTree>
      <p:nvGrpSpPr>
        <p:cNvPr id="1" name=""/>
        <p:cNvGrpSpPr/>
        <p:nvPr/>
      </p:nvGrpSpPr>
      <p:grpSpPr>
        <a:xfrm>
          <a:off x="0" y="0"/>
          <a:ext cx="0" cy="0"/>
          <a:chOff x="0" y="0"/>
          <a:chExt cx="0" cy="0"/>
        </a:xfrm>
      </p:grpSpPr>
      <p:sp>
        <p:nvSpPr>
          <p:cNvPr id="5" name="Title 1"/>
          <p:cNvSpPr>
            <a:spLocks noGrp="1"/>
          </p:cNvSpPr>
          <p:nvPr>
            <p:ph type="title"/>
          </p:nvPr>
        </p:nvSpPr>
        <p:spPr>
          <a:xfrm>
            <a:off x="152400" y="187985"/>
            <a:ext cx="7162800" cy="715962"/>
          </a:xfrm>
          <a:prstGeom prst="rect">
            <a:avLst/>
          </a:prstGeom>
        </p:spPr>
        <p:txBody>
          <a:bodyPr/>
          <a:lstStyle>
            <a:lvl1pPr algn="l">
              <a:defRPr sz="2400">
                <a:solidFill>
                  <a:schemeClr val="bg1"/>
                </a:solidFill>
                <a:latin typeface="Segoe UI Light" panose="020B0502040204020203" pitchFamily="34" charset="0"/>
              </a:defRPr>
            </a:lvl1pPr>
          </a:lstStyle>
          <a:p>
            <a:r>
              <a:rPr lang="en-US" dirty="0"/>
              <a:t>Click to edit Master title style</a:t>
            </a:r>
          </a:p>
        </p:txBody>
      </p:sp>
      <p:sp>
        <p:nvSpPr>
          <p:cNvPr id="6" name="Rectangle 5"/>
          <p:cNvSpPr txBox="1">
            <a:spLocks noChangeArrowheads="1"/>
          </p:cNvSpPr>
          <p:nvPr userDrawn="1"/>
        </p:nvSpPr>
        <p:spPr bwMode="auto">
          <a:xfrm>
            <a:off x="8305800" y="6402387"/>
            <a:ext cx="762000" cy="2286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defPPr>
              <a:defRPr lang="en-US"/>
            </a:defPPr>
            <a:lvl1pPr marL="0" algn="r" defTabSz="914400" rtl="0" eaLnBrk="1" latinLnBrk="0" hangingPunct="1">
              <a:defRPr sz="1400" kern="1200">
                <a:solidFill>
                  <a:schemeClr val="tx1"/>
                </a:solidFill>
                <a:latin typeface="Arial Narrow" panose="020B0606020202030204"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457200"/>
            <a:fld id="{671503FE-3781-FD43-9ABF-CDE49C0B2B4A}" type="slidenum">
              <a:rPr lang="en-US" smtClean="0">
                <a:solidFill>
                  <a:schemeClr val="tx1"/>
                </a:solidFill>
              </a:rPr>
              <a:pPr defTabSz="457200"/>
              <a:t>‹#›</a:t>
            </a:fld>
            <a:endParaRPr lang="en-US" dirty="0">
              <a:solidFill>
                <a:schemeClr val="tx1"/>
              </a:solidFill>
            </a:endParaRPr>
          </a:p>
        </p:txBody>
      </p:sp>
      <p:sp>
        <p:nvSpPr>
          <p:cNvPr id="4" name="Content Placeholder 2"/>
          <p:cNvSpPr>
            <a:spLocks noGrp="1"/>
          </p:cNvSpPr>
          <p:nvPr>
            <p:ph idx="1"/>
          </p:nvPr>
        </p:nvSpPr>
        <p:spPr>
          <a:xfrm>
            <a:off x="457200" y="1143000"/>
            <a:ext cx="3810000" cy="4983163"/>
          </a:xfrm>
          <a:prstGeom prst="rect">
            <a:avLst/>
          </a:prstGeom>
          <a:ln w="31750">
            <a:solidFill>
              <a:schemeClr val="tx2">
                <a:lumMod val="60000"/>
                <a:lumOff val="40000"/>
              </a:schemeClr>
            </a:solidFill>
          </a:ln>
        </p:spPr>
        <p:txBody>
          <a:bodyPr/>
          <a:lstStyle>
            <a:lvl1pPr>
              <a:defRPr sz="2800">
                <a:latin typeface="Arial Narrow" panose="020B0606020202030204" pitchFamily="34" charset="0"/>
              </a:defRPr>
            </a:lvl1pPr>
            <a:lvl2pPr>
              <a:defRPr sz="2400">
                <a:latin typeface="Arial Narrow" panose="020B0606020202030204" pitchFamily="34" charset="0"/>
              </a:defRPr>
            </a:lvl2pPr>
            <a:lvl3pPr>
              <a:defRPr sz="2000">
                <a:latin typeface="Arial Narrow" panose="020B0606020202030204" pitchFamily="34" charset="0"/>
              </a:defRPr>
            </a:lvl3pPr>
            <a:lvl4pPr>
              <a:defRPr sz="1800">
                <a:latin typeface="Arial Narrow" panose="020B0606020202030204" pitchFamily="34" charset="0"/>
              </a:defRPr>
            </a:lvl4pPr>
            <a:lvl5pPr>
              <a:defRPr sz="1800">
                <a:latin typeface="Arial Narrow" panose="020B0606020202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Content Placeholder 2"/>
          <p:cNvSpPr>
            <a:spLocks noGrp="1"/>
          </p:cNvSpPr>
          <p:nvPr>
            <p:ph idx="10"/>
          </p:nvPr>
        </p:nvSpPr>
        <p:spPr>
          <a:xfrm>
            <a:off x="4495800" y="1143000"/>
            <a:ext cx="4191000" cy="4983163"/>
          </a:xfrm>
          <a:prstGeom prst="rect">
            <a:avLst/>
          </a:prstGeom>
          <a:ln w="31750">
            <a:solidFill>
              <a:schemeClr val="tx2">
                <a:lumMod val="60000"/>
                <a:lumOff val="40000"/>
              </a:schemeClr>
            </a:solidFill>
          </a:ln>
        </p:spPr>
        <p:txBody>
          <a:bodyPr/>
          <a:lstStyle>
            <a:lvl1pPr>
              <a:defRPr sz="2800">
                <a:latin typeface="Arial Narrow" panose="020B0606020202030204" pitchFamily="34" charset="0"/>
              </a:defRPr>
            </a:lvl1pPr>
            <a:lvl2pPr>
              <a:defRPr sz="2400">
                <a:latin typeface="Arial Narrow" panose="020B0606020202030204" pitchFamily="34" charset="0"/>
              </a:defRPr>
            </a:lvl2pPr>
            <a:lvl3pPr>
              <a:defRPr sz="2000">
                <a:latin typeface="Arial Narrow" panose="020B0606020202030204" pitchFamily="34" charset="0"/>
              </a:defRPr>
            </a:lvl3pPr>
            <a:lvl4pPr>
              <a:defRPr sz="1800">
                <a:latin typeface="Arial Narrow" panose="020B0606020202030204" pitchFamily="34" charset="0"/>
              </a:defRPr>
            </a:lvl4pPr>
            <a:lvl5pPr>
              <a:defRPr sz="1800">
                <a:latin typeface="Arial Narrow" panose="020B0606020202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94977915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6" name="Rectangle 5"/>
          <p:cNvSpPr txBox="1">
            <a:spLocks noChangeArrowheads="1"/>
          </p:cNvSpPr>
          <p:nvPr userDrawn="1"/>
        </p:nvSpPr>
        <p:spPr bwMode="auto">
          <a:xfrm>
            <a:off x="8305800" y="6402387"/>
            <a:ext cx="762000" cy="2286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defPPr>
              <a:defRPr lang="en-US"/>
            </a:defPPr>
            <a:lvl1pPr marL="0" algn="r" defTabSz="914400" rtl="0" eaLnBrk="1" latinLnBrk="0" hangingPunct="1">
              <a:defRPr sz="1400" kern="1200">
                <a:solidFill>
                  <a:schemeClr val="tx1"/>
                </a:solidFill>
                <a:latin typeface="Arial Narrow" panose="020B0606020202030204"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457200"/>
            <a:fld id="{671503FE-3781-FD43-9ABF-CDE49C0B2B4A}" type="slidenum">
              <a:rPr lang="en-US" smtClean="0">
                <a:solidFill>
                  <a:schemeClr val="tx1"/>
                </a:solidFill>
              </a:rPr>
              <a:pPr defTabSz="457200"/>
              <a:t>‹#›</a:t>
            </a:fld>
            <a:endParaRPr lang="en-US" dirty="0">
              <a:solidFill>
                <a:schemeClr val="tx1"/>
              </a:solidFill>
            </a:endParaRPr>
          </a:p>
        </p:txBody>
      </p:sp>
      <p:sp>
        <p:nvSpPr>
          <p:cNvPr id="7" name="Title 1"/>
          <p:cNvSpPr>
            <a:spLocks noGrp="1"/>
          </p:cNvSpPr>
          <p:nvPr>
            <p:ph type="title"/>
          </p:nvPr>
        </p:nvSpPr>
        <p:spPr>
          <a:xfrm>
            <a:off x="457200" y="274638"/>
            <a:ext cx="8229600" cy="1143000"/>
          </a:xfrm>
          <a:prstGeom prst="rect">
            <a:avLst/>
          </a:prstGeom>
        </p:spPr>
        <p:txBody>
          <a:bodyPr/>
          <a:lstStyle>
            <a:lvl1pPr algn="l">
              <a:defRPr sz="2400">
                <a:solidFill>
                  <a:schemeClr val="accent1"/>
                </a:solidFill>
                <a:latin typeface="Segoe UI Light" panose="020B0502040204020203" pitchFamily="34" charset="0"/>
              </a:defRPr>
            </a:lvl1pPr>
          </a:lstStyle>
          <a:p>
            <a:r>
              <a:rPr lang="en-US" dirty="0"/>
              <a:t>Click to edit Master title style</a:t>
            </a:r>
          </a:p>
        </p:txBody>
      </p:sp>
    </p:spTree>
    <p:extLst>
      <p:ext uri="{BB962C8B-B14F-4D97-AF65-F5344CB8AC3E}">
        <p14:creationId xmlns:p14="http://schemas.microsoft.com/office/powerpoint/2010/main" val="318279769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tags" Target="../tags/tag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Slide Number Placeholder 6"/>
          <p:cNvSpPr>
            <a:spLocks noGrp="1" noChangeArrowheads="1"/>
          </p:cNvSpPr>
          <p:nvPr>
            <p:ph type="sldNum" sz="quarter" idx="4"/>
          </p:nvPr>
        </p:nvSpPr>
        <p:spPr bwMode="auto">
          <a:xfrm>
            <a:off x="8344486" y="6477000"/>
            <a:ext cx="762000" cy="2286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a:defRPr sz="1400">
                <a:solidFill>
                  <a:schemeClr val="tx1"/>
                </a:solidFill>
                <a:latin typeface="Arial Narrow" panose="020B0606020202030204" pitchFamily="34" charset="0"/>
              </a:defRPr>
            </a:lvl1pPr>
          </a:lstStyle>
          <a:p>
            <a:pPr defTabSz="457200"/>
            <a:fld id="{31A606E4-2402-4081-9DFB-174BAD240A0E}" type="slidenum">
              <a:rPr lang="en-US" smtClean="0"/>
              <a:pPr defTabSz="457200"/>
              <a:t>‹#›</a:t>
            </a:fld>
            <a:endParaRPr lang="en-US" dirty="0"/>
          </a:p>
        </p:txBody>
      </p:sp>
      <p:sp>
        <p:nvSpPr>
          <p:cNvPr id="9" name="Rectangle 8"/>
          <p:cNvSpPr/>
          <p:nvPr userDrawn="1"/>
        </p:nvSpPr>
        <p:spPr>
          <a:xfrm>
            <a:off x="7619999" y="0"/>
            <a:ext cx="1524001" cy="99060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1" name="Rectangle 10"/>
          <p:cNvSpPr/>
          <p:nvPr userDrawn="1"/>
        </p:nvSpPr>
        <p:spPr>
          <a:xfrm>
            <a:off x="0" y="0"/>
            <a:ext cx="7620000" cy="990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pic>
        <p:nvPicPr>
          <p:cNvPr id="14" name="Picture 2" descr="Cross and Shield_542c"/>
          <p:cNvPicPr>
            <a:picLocks noChangeAspect="1" noChangeArrowheads="1"/>
          </p:cNvPicPr>
          <p:nvPr userDrawn="1">
            <p:custDataLst>
              <p:tags r:id="rId7"/>
            </p:custDataLst>
          </p:nvPr>
        </p:nvPicPr>
        <p:blipFill>
          <a:blip r:embed="rId8" cstate="print">
            <a:extLst>
              <a:ext uri="{28A0092B-C50C-407E-A947-70E740481C1C}">
                <a14:useLocalDpi xmlns:a14="http://schemas.microsoft.com/office/drawing/2010/main"/>
              </a:ext>
            </a:extLst>
          </a:blip>
          <a:srcRect/>
          <a:stretch>
            <a:fillRect/>
          </a:stretch>
        </p:blipFill>
        <p:spPr bwMode="gray">
          <a:xfrm>
            <a:off x="7856212" y="249763"/>
            <a:ext cx="1042050" cy="512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70897510"/>
      </p:ext>
    </p:extLst>
  </p:cSld>
  <p:clrMap bg1="lt1" tx1="dk1" bg2="lt2" tx2="dk2" accent1="accent1" accent2="accent2" accent3="accent3" accent4="accent4" accent5="accent5" accent6="accent6" hlink="hlink" folHlink="folHlink"/>
  <p:sldLayoutIdLst>
    <p:sldLayoutId id="2147483670" r:id="rId1"/>
    <p:sldLayoutId id="2147483666" r:id="rId2"/>
    <p:sldLayoutId id="2147483665" r:id="rId3"/>
    <p:sldLayoutId id="2147483668" r:id="rId4"/>
    <p:sldLayoutId id="2147483667" r:id="rId5"/>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2"/>
          <p:cNvSpPr txBox="1">
            <a:spLocks/>
          </p:cNvSpPr>
          <p:nvPr/>
        </p:nvSpPr>
        <p:spPr>
          <a:xfrm>
            <a:off x="2133600" y="5657850"/>
            <a:ext cx="3581400" cy="438150"/>
          </a:xfrm>
        </p:spPr>
        <p:txBody>
          <a:bodyPr/>
          <a:lstStyle>
            <a:lvl1pPr marL="0" indent="0" algn="ctr" defTabSz="914400" rtl="0" eaLnBrk="1" latinLnBrk="0" hangingPunct="1">
              <a:spcBef>
                <a:spcPct val="20000"/>
              </a:spcBef>
              <a:buFontTx/>
              <a:buNone/>
              <a:defRPr sz="2400" b="1" kern="1200" smtClean="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l"/>
            <a:r>
              <a:rPr lang="en-US" sz="1800" dirty="0">
                <a:solidFill>
                  <a:schemeClr val="accent1">
                    <a:lumMod val="75000"/>
                  </a:schemeClr>
                </a:solidFill>
              </a:rPr>
              <a:t>Last Updated : 10/05/2020</a:t>
            </a:r>
          </a:p>
        </p:txBody>
      </p:sp>
      <p:sp>
        <p:nvSpPr>
          <p:cNvPr id="6" name="Title 1"/>
          <p:cNvSpPr>
            <a:spLocks noGrp="1"/>
          </p:cNvSpPr>
          <p:nvPr>
            <p:ph type="ctrTitle"/>
          </p:nvPr>
        </p:nvSpPr>
        <p:spPr>
          <a:xfrm>
            <a:off x="1600200" y="2590800"/>
            <a:ext cx="6934200" cy="1981200"/>
          </a:xfrm>
        </p:spPr>
        <p:txBody>
          <a:bodyPr/>
          <a:lstStyle/>
          <a:p>
            <a:r>
              <a:rPr lang="en-US" b="1" dirty="0">
                <a:solidFill>
                  <a:schemeClr val="accent1">
                    <a:lumMod val="75000"/>
                  </a:schemeClr>
                </a:solidFill>
              </a:rPr>
              <a:t>COE Anomaly Detection ROM</a:t>
            </a:r>
            <a:br>
              <a:rPr lang="en-US" sz="4000" b="1" dirty="0">
                <a:solidFill>
                  <a:schemeClr val="accent1">
                    <a:lumMod val="75000"/>
                  </a:schemeClr>
                </a:solidFill>
              </a:rPr>
            </a:br>
            <a:endParaRPr lang="en-US" sz="2400" b="1" i="1" dirty="0">
              <a:solidFill>
                <a:schemeClr val="accent1">
                  <a:lumMod val="75000"/>
                </a:schemeClr>
              </a:solidFill>
            </a:endParaRPr>
          </a:p>
        </p:txBody>
      </p:sp>
    </p:spTree>
    <p:extLst>
      <p:ext uri="{BB962C8B-B14F-4D97-AF65-F5344CB8AC3E}">
        <p14:creationId xmlns:p14="http://schemas.microsoft.com/office/powerpoint/2010/main" val="33646204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50E74A-8A8B-4C8F-B7D4-FA8856E28FAF}"/>
              </a:ext>
            </a:extLst>
          </p:cNvPr>
          <p:cNvSpPr>
            <a:spLocks noGrp="1"/>
          </p:cNvSpPr>
          <p:nvPr>
            <p:ph type="title"/>
          </p:nvPr>
        </p:nvSpPr>
        <p:spPr/>
        <p:txBody>
          <a:bodyPr/>
          <a:lstStyle/>
          <a:p>
            <a:r>
              <a:rPr lang="en-US" dirty="0"/>
              <a:t>Executive Summary</a:t>
            </a:r>
          </a:p>
        </p:txBody>
      </p:sp>
      <p:sp>
        <p:nvSpPr>
          <p:cNvPr id="3" name="Content Placeholder 2">
            <a:extLst>
              <a:ext uri="{FF2B5EF4-FFF2-40B4-BE49-F238E27FC236}">
                <a16:creationId xmlns:a16="http://schemas.microsoft.com/office/drawing/2014/main" id="{F1004491-1704-46F8-A3A4-F67344FDD754}"/>
              </a:ext>
            </a:extLst>
          </p:cNvPr>
          <p:cNvSpPr>
            <a:spLocks noGrp="1"/>
          </p:cNvSpPr>
          <p:nvPr>
            <p:ph idx="1"/>
          </p:nvPr>
        </p:nvSpPr>
        <p:spPr>
          <a:xfrm>
            <a:off x="457200" y="1143000"/>
            <a:ext cx="8229600" cy="4830763"/>
          </a:xfrm>
        </p:spPr>
        <p:txBody>
          <a:bodyPr/>
          <a:lstStyle/>
          <a:p>
            <a:pPr marL="0" indent="0">
              <a:buNone/>
            </a:pPr>
            <a:r>
              <a:rPr lang="en-US" sz="2000" dirty="0"/>
              <a:t>Establish an automated reporting structure within the IE to enable routine monitoring and reporting of HCV clinical program vendors. </a:t>
            </a:r>
          </a:p>
        </p:txBody>
      </p:sp>
    </p:spTree>
    <p:extLst>
      <p:ext uri="{BB962C8B-B14F-4D97-AF65-F5344CB8AC3E}">
        <p14:creationId xmlns:p14="http://schemas.microsoft.com/office/powerpoint/2010/main" val="104693741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2123CC-73F7-4CD8-A238-7BB8F57579F7}"/>
              </a:ext>
            </a:extLst>
          </p:cNvPr>
          <p:cNvSpPr>
            <a:spLocks noGrp="1"/>
          </p:cNvSpPr>
          <p:nvPr>
            <p:ph type="title"/>
          </p:nvPr>
        </p:nvSpPr>
        <p:spPr/>
        <p:txBody>
          <a:bodyPr/>
          <a:lstStyle/>
          <a:p>
            <a:r>
              <a:rPr lang="en-US" dirty="0"/>
              <a:t>List of Capabilities</a:t>
            </a:r>
          </a:p>
        </p:txBody>
      </p:sp>
      <p:sp>
        <p:nvSpPr>
          <p:cNvPr id="3" name="Content Placeholder 2">
            <a:extLst>
              <a:ext uri="{FF2B5EF4-FFF2-40B4-BE49-F238E27FC236}">
                <a16:creationId xmlns:a16="http://schemas.microsoft.com/office/drawing/2014/main" id="{78F2C153-F5E0-4325-BA90-D20E09CA4960}"/>
              </a:ext>
            </a:extLst>
          </p:cNvPr>
          <p:cNvSpPr>
            <a:spLocks noGrp="1"/>
          </p:cNvSpPr>
          <p:nvPr>
            <p:ph idx="1"/>
          </p:nvPr>
        </p:nvSpPr>
        <p:spPr>
          <a:xfrm>
            <a:off x="457200" y="1143000"/>
            <a:ext cx="8229600" cy="5105400"/>
          </a:xfrm>
        </p:spPr>
        <p:txBody>
          <a:bodyPr/>
          <a:lstStyle/>
          <a:p>
            <a:pPr>
              <a:buFont typeface="+mj-lt"/>
              <a:buAutoNum type="arabicPeriod"/>
            </a:pPr>
            <a:r>
              <a:rPr lang="en-US" sz="1600" dirty="0">
                <a:solidFill>
                  <a:schemeClr val="dk1"/>
                </a:solidFill>
              </a:rPr>
              <a:t>A set of configurable flexible reports that can be utilized to monitor HCV clinical program vendors.  The reports should allow for new vendors to be added and removal of those ended.  These reports will initially cover the activities of </a:t>
            </a:r>
            <a:r>
              <a:rPr lang="en-US" sz="1600" dirty="0" err="1">
                <a:solidFill>
                  <a:schemeClr val="dk1"/>
                </a:solidFill>
              </a:rPr>
              <a:t>eviCore</a:t>
            </a:r>
            <a:r>
              <a:rPr lang="en-US" sz="1600" dirty="0">
                <a:solidFill>
                  <a:schemeClr val="dk1"/>
                </a:solidFill>
              </a:rPr>
              <a:t> (non-PAC), </a:t>
            </a:r>
            <a:r>
              <a:rPr lang="en-US" sz="1600" dirty="0" err="1">
                <a:solidFill>
                  <a:schemeClr val="dk1"/>
                </a:solidFill>
              </a:rPr>
              <a:t>naviHealth</a:t>
            </a:r>
            <a:r>
              <a:rPr lang="en-US" sz="1600" dirty="0">
                <a:solidFill>
                  <a:schemeClr val="dk1"/>
                </a:solidFill>
              </a:rPr>
              <a:t>, AIM, and New Directions.  Reporting will include the total spend (admin - PMPM and claims spend) and utilization of the procedures these vendors have been contracted to manage and should have the ability to be delivered on a monthly/quarterly/yearly timeframe.  These report will enable timely monitoring of vendor programs. Automate the required monthly membership reconciliation and generate a report for business</a:t>
            </a:r>
          </a:p>
          <a:p>
            <a:pPr>
              <a:buFont typeface="+mj-lt"/>
              <a:buAutoNum type="arabicPeriod"/>
            </a:pPr>
            <a:r>
              <a:rPr lang="en-US" sz="1600" dirty="0">
                <a:solidFill>
                  <a:schemeClr val="dk1"/>
                </a:solidFill>
              </a:rPr>
              <a:t>Automate the required monthly membership reconciliation and generate a report for business. </a:t>
            </a:r>
          </a:p>
          <a:p>
            <a:pPr>
              <a:buFont typeface="+mj-lt"/>
              <a:buAutoNum type="arabicPeriod"/>
            </a:pPr>
            <a:r>
              <a:rPr lang="en-US" sz="1600" dirty="0">
                <a:solidFill>
                  <a:schemeClr val="dk1"/>
                </a:solidFill>
              </a:rPr>
              <a:t>Auth(Census) to Claims automated reconciliation.  Create file/report(s) to business to aid in the clean-up of mismatched authorizations.</a:t>
            </a:r>
            <a:endParaRPr lang="en-US" sz="1600" dirty="0"/>
          </a:p>
          <a:p>
            <a:pPr marL="0" indent="0">
              <a:buNone/>
            </a:pPr>
            <a:endParaRPr lang="en-US" sz="1100" dirty="0"/>
          </a:p>
        </p:txBody>
      </p:sp>
    </p:spTree>
    <p:extLst>
      <p:ext uri="{BB962C8B-B14F-4D97-AF65-F5344CB8AC3E}">
        <p14:creationId xmlns:p14="http://schemas.microsoft.com/office/powerpoint/2010/main" val="55120009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50E74A-8A8B-4C8F-B7D4-FA8856E28FAF}"/>
              </a:ext>
            </a:extLst>
          </p:cNvPr>
          <p:cNvSpPr>
            <a:spLocks noGrp="1"/>
          </p:cNvSpPr>
          <p:nvPr>
            <p:ph type="title"/>
          </p:nvPr>
        </p:nvSpPr>
        <p:spPr/>
        <p:txBody>
          <a:bodyPr/>
          <a:lstStyle/>
          <a:p>
            <a:r>
              <a:rPr lang="en-US" dirty="0"/>
              <a:t>Executive Value Summary</a:t>
            </a:r>
          </a:p>
        </p:txBody>
      </p:sp>
      <p:sp>
        <p:nvSpPr>
          <p:cNvPr id="3" name="Content Placeholder 2">
            <a:extLst>
              <a:ext uri="{FF2B5EF4-FFF2-40B4-BE49-F238E27FC236}">
                <a16:creationId xmlns:a16="http://schemas.microsoft.com/office/drawing/2014/main" id="{F1004491-1704-46F8-A3A4-F67344FDD754}"/>
              </a:ext>
            </a:extLst>
          </p:cNvPr>
          <p:cNvSpPr>
            <a:spLocks noGrp="1"/>
          </p:cNvSpPr>
          <p:nvPr>
            <p:ph idx="1"/>
          </p:nvPr>
        </p:nvSpPr>
        <p:spPr>
          <a:xfrm>
            <a:off x="457200" y="1143000"/>
            <a:ext cx="8229600" cy="4830763"/>
          </a:xfrm>
        </p:spPr>
        <p:txBody>
          <a:bodyPr/>
          <a:lstStyle/>
          <a:p>
            <a:pPr marL="0" indent="0">
              <a:buNone/>
            </a:pPr>
            <a:r>
              <a:rPr lang="en-US" sz="2000" dirty="0"/>
              <a:t>In efforts to deliver cost effective appropriate services to our members, BCBSM has contracted with a variety of clinical program vendors focused on utilization management. However, the scope of activities managed by these programs is very large and complex, we have no standardized regular automated reporting on their performance, related benefit spend and BCBSM administrative spend, impacting BCBSM’s ability to deliver timely oversight regarding activity and trends.  To ensure that these vendors are impacting value through-out their program implementation, automated routine (minimum of quarterly) reporting is needed.  </a:t>
            </a:r>
          </a:p>
          <a:p>
            <a:pPr marL="0" indent="0">
              <a:buNone/>
            </a:pPr>
            <a:r>
              <a:rPr lang="en-US" sz="2000" dirty="0"/>
              <a:t>Secondly, allow the business to automate processing of risk-based payment arrangements and ongoing cost/utilization performance reporting of vended programs. Ensures accurate payments to vendors and enables continuous performance management</a:t>
            </a:r>
          </a:p>
        </p:txBody>
      </p:sp>
    </p:spTree>
    <p:extLst>
      <p:ext uri="{BB962C8B-B14F-4D97-AF65-F5344CB8AC3E}">
        <p14:creationId xmlns:p14="http://schemas.microsoft.com/office/powerpoint/2010/main" val="328493994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76C845-D18C-4A8B-9956-BDB90231D032}"/>
              </a:ext>
            </a:extLst>
          </p:cNvPr>
          <p:cNvSpPr>
            <a:spLocks noGrp="1"/>
          </p:cNvSpPr>
          <p:nvPr>
            <p:ph type="title"/>
          </p:nvPr>
        </p:nvSpPr>
        <p:spPr/>
        <p:txBody>
          <a:bodyPr/>
          <a:lstStyle/>
          <a:p>
            <a:r>
              <a:rPr lang="en-US" dirty="0"/>
              <a:t>Work Items</a:t>
            </a:r>
          </a:p>
        </p:txBody>
      </p:sp>
      <p:sp>
        <p:nvSpPr>
          <p:cNvPr id="3" name="Content Placeholder 2">
            <a:extLst>
              <a:ext uri="{FF2B5EF4-FFF2-40B4-BE49-F238E27FC236}">
                <a16:creationId xmlns:a16="http://schemas.microsoft.com/office/drawing/2014/main" id="{E5344FFD-E6AF-4CBF-919C-CE6A7F36A256}"/>
              </a:ext>
            </a:extLst>
          </p:cNvPr>
          <p:cNvSpPr>
            <a:spLocks noGrp="1"/>
          </p:cNvSpPr>
          <p:nvPr>
            <p:ph idx="1"/>
          </p:nvPr>
        </p:nvSpPr>
        <p:spPr>
          <a:xfrm>
            <a:off x="457200" y="1143000"/>
            <a:ext cx="8229600" cy="4830763"/>
          </a:xfrm>
        </p:spPr>
        <p:txBody>
          <a:bodyPr/>
          <a:lstStyle/>
          <a:p>
            <a:r>
              <a:rPr lang="en-US" sz="1800" dirty="0"/>
              <a:t>Create Aggregate table</a:t>
            </a:r>
          </a:p>
          <a:p>
            <a:r>
              <a:rPr lang="en-US" sz="1800" dirty="0"/>
              <a:t>Create Semantic Layer in Tableau</a:t>
            </a:r>
          </a:p>
          <a:p>
            <a:r>
              <a:rPr lang="en-US" sz="1800" dirty="0"/>
              <a:t>Create Dashboard</a:t>
            </a:r>
          </a:p>
          <a:p>
            <a:r>
              <a:rPr lang="en-US" sz="1800" dirty="0"/>
              <a:t>Create UI with filter capability</a:t>
            </a:r>
            <a:endParaRPr lang="en-US" sz="1400" dirty="0"/>
          </a:p>
          <a:p>
            <a:pPr marL="0" indent="0">
              <a:buNone/>
            </a:pPr>
            <a:endParaRPr lang="en-US" sz="1800" dirty="0"/>
          </a:p>
          <a:p>
            <a:endParaRPr lang="en-US" sz="1800" dirty="0"/>
          </a:p>
        </p:txBody>
      </p:sp>
    </p:spTree>
    <p:extLst>
      <p:ext uri="{BB962C8B-B14F-4D97-AF65-F5344CB8AC3E}">
        <p14:creationId xmlns:p14="http://schemas.microsoft.com/office/powerpoint/2010/main" val="27387977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76C845-D18C-4A8B-9956-BDB90231D032}"/>
              </a:ext>
            </a:extLst>
          </p:cNvPr>
          <p:cNvSpPr>
            <a:spLocks noGrp="1"/>
          </p:cNvSpPr>
          <p:nvPr>
            <p:ph type="title"/>
          </p:nvPr>
        </p:nvSpPr>
        <p:spPr/>
        <p:txBody>
          <a:bodyPr/>
          <a:lstStyle/>
          <a:p>
            <a:r>
              <a:rPr lang="en-US" dirty="0"/>
              <a:t>Assumptions</a:t>
            </a:r>
          </a:p>
        </p:txBody>
      </p:sp>
      <p:sp>
        <p:nvSpPr>
          <p:cNvPr id="3" name="Content Placeholder 2">
            <a:extLst>
              <a:ext uri="{FF2B5EF4-FFF2-40B4-BE49-F238E27FC236}">
                <a16:creationId xmlns:a16="http://schemas.microsoft.com/office/drawing/2014/main" id="{E5344FFD-E6AF-4CBF-919C-CE6A7F36A256}"/>
              </a:ext>
            </a:extLst>
          </p:cNvPr>
          <p:cNvSpPr>
            <a:spLocks noGrp="1"/>
          </p:cNvSpPr>
          <p:nvPr>
            <p:ph idx="1"/>
          </p:nvPr>
        </p:nvSpPr>
        <p:spPr>
          <a:xfrm>
            <a:off x="457200" y="1143000"/>
            <a:ext cx="8229600" cy="4830763"/>
          </a:xfrm>
        </p:spPr>
        <p:txBody>
          <a:bodyPr/>
          <a:lstStyle/>
          <a:p>
            <a:r>
              <a:rPr lang="en-US" sz="1800" dirty="0"/>
              <a:t>Assume 3 inbound files for each vendor feed.</a:t>
            </a:r>
          </a:p>
          <a:p>
            <a:r>
              <a:rPr lang="en-US" sz="1800" dirty="0"/>
              <a:t>Assume not all newly ingested data will move through IE Standard Layer</a:t>
            </a:r>
          </a:p>
          <a:p>
            <a:r>
              <a:rPr lang="en-US" sz="1800" dirty="0"/>
              <a:t>Assume a total of 13 reports and dashboards will be created.</a:t>
            </a:r>
          </a:p>
          <a:p>
            <a:r>
              <a:rPr lang="en-US" sz="1800" dirty="0"/>
              <a:t>Member reconciliation aggregation build across vendor feed data.</a:t>
            </a:r>
          </a:p>
          <a:p>
            <a:r>
              <a:rPr lang="en-US" sz="1800" dirty="0"/>
              <a:t>Current ABC process will be used to track what was sent and received.</a:t>
            </a:r>
          </a:p>
          <a:p>
            <a:r>
              <a:rPr lang="en-US" sz="1800" dirty="0"/>
              <a:t>Business to own maintaining the reference data (if needed).</a:t>
            </a:r>
          </a:p>
          <a:p>
            <a:r>
              <a:rPr lang="en-US" sz="1800" dirty="0"/>
              <a:t>Business will provide business rules for reconciliation and reporting needs.</a:t>
            </a:r>
          </a:p>
          <a:p>
            <a:r>
              <a:rPr lang="en-US" sz="1800" dirty="0"/>
              <a:t>Currently available data in the Informatics environment to be used: Membership, Providers, Medical Claims, Medical Prior Auth and Vendor Feeds.</a:t>
            </a:r>
          </a:p>
          <a:p>
            <a:r>
              <a:rPr lang="en-US" sz="1800" dirty="0"/>
              <a:t>Additional Vendor Feeds matching the same “Standard Data Feed”  will be ingested to existing tables.</a:t>
            </a:r>
          </a:p>
          <a:p>
            <a:r>
              <a:rPr lang="en-US" sz="1800" dirty="0"/>
              <a:t>Only delta needed will be ingested.</a:t>
            </a:r>
          </a:p>
          <a:p>
            <a:r>
              <a:rPr lang="en-US" sz="1800" dirty="0"/>
              <a:t>Use Agile delivery with dedicated business commitment.</a:t>
            </a:r>
          </a:p>
          <a:p>
            <a:r>
              <a:rPr lang="en-US" sz="1800" dirty="0"/>
              <a:t>Stand alone estimate for this use case only. </a:t>
            </a:r>
          </a:p>
          <a:p>
            <a:endParaRPr lang="en-US" sz="1800" dirty="0"/>
          </a:p>
          <a:p>
            <a:endParaRPr lang="en-US" sz="1800" dirty="0"/>
          </a:p>
        </p:txBody>
      </p:sp>
    </p:spTree>
    <p:extLst>
      <p:ext uri="{BB962C8B-B14F-4D97-AF65-F5344CB8AC3E}">
        <p14:creationId xmlns:p14="http://schemas.microsoft.com/office/powerpoint/2010/main" val="140666734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5C43CF-95CF-4BF6-8962-24FF67B90634}"/>
              </a:ext>
            </a:extLst>
          </p:cNvPr>
          <p:cNvSpPr>
            <a:spLocks noGrp="1"/>
          </p:cNvSpPr>
          <p:nvPr>
            <p:ph type="title"/>
          </p:nvPr>
        </p:nvSpPr>
        <p:spPr/>
        <p:txBody>
          <a:bodyPr/>
          <a:lstStyle/>
          <a:p>
            <a:r>
              <a:rPr lang="en-US" dirty="0"/>
              <a:t>ROM</a:t>
            </a:r>
          </a:p>
        </p:txBody>
      </p:sp>
      <p:sp>
        <p:nvSpPr>
          <p:cNvPr id="8" name="Content Placeholder 7">
            <a:extLst>
              <a:ext uri="{FF2B5EF4-FFF2-40B4-BE49-F238E27FC236}">
                <a16:creationId xmlns:a16="http://schemas.microsoft.com/office/drawing/2014/main" id="{D56C4AEE-6D71-4F03-B9E0-D703AE064DA3}"/>
              </a:ext>
            </a:extLst>
          </p:cNvPr>
          <p:cNvSpPr>
            <a:spLocks noGrp="1"/>
          </p:cNvSpPr>
          <p:nvPr>
            <p:ph idx="1"/>
          </p:nvPr>
        </p:nvSpPr>
        <p:spPr/>
        <p:txBody>
          <a:bodyPr/>
          <a:lstStyle/>
          <a:p>
            <a:r>
              <a:rPr lang="en-US" sz="2000" dirty="0"/>
              <a:t>ROM Range: &lt;100k</a:t>
            </a:r>
          </a:p>
          <a:p>
            <a:r>
              <a:rPr lang="en-US" sz="2000" dirty="0"/>
              <a:t>ROM Duration: &lt; 06 months</a:t>
            </a:r>
          </a:p>
        </p:txBody>
      </p:sp>
    </p:spTree>
    <p:extLst>
      <p:ext uri="{BB962C8B-B14F-4D97-AF65-F5344CB8AC3E}">
        <p14:creationId xmlns:p14="http://schemas.microsoft.com/office/powerpoint/2010/main" val="965006419"/>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peJT52DUujUO6.PdmTsOkvQ"/>
</p:tagLst>
</file>

<file path=ppt/theme/theme1.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938274D26842DB4DBF58E21B32E294D8" ma:contentTypeVersion="" ma:contentTypeDescription="Create a new document." ma:contentTypeScope="" ma:versionID="d7c29836f4a7070f60ccbf87431a9f77">
  <xsd:schema xmlns:xsd="http://www.w3.org/2001/XMLSchema" xmlns:xs="http://www.w3.org/2001/XMLSchema" xmlns:p="http://schemas.microsoft.com/office/2006/metadata/properties" targetNamespace="http://schemas.microsoft.com/office/2006/metadata/properties" ma:root="true" ma:fieldsID="69e1f838a29fa68fd2f18156ab6007fa">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A9742ECC-8131-4CA8-B494-E67A5EF04AEE}">
  <ds:schemaRefs>
    <ds:schemaRef ds:uri="http://schemas.microsoft.com/office/2006/documentManagement/types"/>
    <ds:schemaRef ds:uri="http://purl.org/dc/terms/"/>
    <ds:schemaRef ds:uri="http://schemas.openxmlformats.org/package/2006/metadata/core-properties"/>
    <ds:schemaRef ds:uri="http://www.w3.org/XML/1998/namespace"/>
    <ds:schemaRef ds:uri="http://schemas.microsoft.com/office/infopath/2007/PartnerControls"/>
    <ds:schemaRef ds:uri="http://purl.org/dc/elements/1.1/"/>
    <ds:schemaRef ds:uri="http://schemas.microsoft.com/office/2006/metadata/properties"/>
    <ds:schemaRef ds:uri="http://purl.org/dc/dcmitype/"/>
  </ds:schemaRefs>
</ds:datastoreItem>
</file>

<file path=customXml/itemProps2.xml><?xml version="1.0" encoding="utf-8"?>
<ds:datastoreItem xmlns:ds="http://schemas.openxmlformats.org/officeDocument/2006/customXml" ds:itemID="{1128834E-16A0-4880-9DBB-297A3EEDA3F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customXml/itemProps3.xml><?xml version="1.0" encoding="utf-8"?>
<ds:datastoreItem xmlns:ds="http://schemas.openxmlformats.org/officeDocument/2006/customXml" ds:itemID="{15589E67-2174-430A-8453-D60F1580A60B}">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25562</TotalTime>
  <Words>501</Words>
  <Application>Microsoft Office PowerPoint</Application>
  <PresentationFormat>On-screen Show (4:3)</PresentationFormat>
  <Paragraphs>32</Paragraphs>
  <Slides>7</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7</vt:i4>
      </vt:variant>
    </vt:vector>
  </HeadingPairs>
  <TitlesOfParts>
    <vt:vector size="12" baseType="lpstr">
      <vt:lpstr>Arial</vt:lpstr>
      <vt:lpstr>Arial Narrow</vt:lpstr>
      <vt:lpstr>Calibri</vt:lpstr>
      <vt:lpstr>Segoe UI Light</vt:lpstr>
      <vt:lpstr>Custom Design</vt:lpstr>
      <vt:lpstr>COE Anomaly Detection ROM </vt:lpstr>
      <vt:lpstr>Executive Summary</vt:lpstr>
      <vt:lpstr>List of Capabilities</vt:lpstr>
      <vt:lpstr>Executive Value Summary</vt:lpstr>
      <vt:lpstr>Work Items</vt:lpstr>
      <vt:lpstr>Assumptions</vt:lpstr>
      <vt:lpstr>ROM</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Informatics 19740 – Diabetes Management (Livongo) - ROM</dc:title>
  <dc:creator>Zerfas, Aaron</dc:creator>
  <cp:lastModifiedBy>Ali, Farooq</cp:lastModifiedBy>
  <cp:revision>53</cp:revision>
  <dcterms:created xsi:type="dcterms:W3CDTF">2020-07-06T14:35:02Z</dcterms:created>
  <dcterms:modified xsi:type="dcterms:W3CDTF">2020-10-05T21:20:38Z</dcterms:modified>
</cp:coreProperties>
</file>